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256" r:id="rId2"/>
    <p:sldId id="276" r:id="rId3"/>
    <p:sldId id="279" r:id="rId4"/>
    <p:sldId id="281" r:id="rId5"/>
    <p:sldId id="280" r:id="rId6"/>
    <p:sldId id="282" r:id="rId7"/>
    <p:sldId id="283" r:id="rId8"/>
    <p:sldId id="284" r:id="rId9"/>
    <p:sldId id="285" r:id="rId10"/>
    <p:sldId id="286" r:id="rId11"/>
    <p:sldId id="288" r:id="rId12"/>
    <p:sldId id="287" r:id="rId13"/>
    <p:sldId id="291" r:id="rId14"/>
    <p:sldId id="290" r:id="rId15"/>
    <p:sldId id="292" r:id="rId16"/>
    <p:sldId id="293" r:id="rId17"/>
    <p:sldId id="296" r:id="rId18"/>
    <p:sldId id="294" r:id="rId19"/>
    <p:sldId id="295" r:id="rId20"/>
    <p:sldId id="297" r:id="rId21"/>
    <p:sldId id="298" r:id="rId22"/>
    <p:sldId id="299" r:id="rId23"/>
    <p:sldId id="300" r:id="rId24"/>
    <p:sldId id="301" r:id="rId25"/>
    <p:sldId id="303" r:id="rId26"/>
    <p:sldId id="304" r:id="rId27"/>
    <p:sldId id="305" r:id="rId28"/>
    <p:sldId id="307" r:id="rId29"/>
    <p:sldId id="306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31" r:id="rId38"/>
    <p:sldId id="316" r:id="rId39"/>
    <p:sldId id="315" r:id="rId40"/>
    <p:sldId id="318" r:id="rId41"/>
    <p:sldId id="317" r:id="rId42"/>
    <p:sldId id="321" r:id="rId43"/>
    <p:sldId id="322" r:id="rId44"/>
    <p:sldId id="323" r:id="rId45"/>
    <p:sldId id="324" r:id="rId46"/>
    <p:sldId id="326" r:id="rId47"/>
    <p:sldId id="325" r:id="rId48"/>
    <p:sldId id="327" r:id="rId49"/>
    <p:sldId id="328" r:id="rId50"/>
    <p:sldId id="329" r:id="rId51"/>
    <p:sldId id="332" r:id="rId52"/>
    <p:sldId id="330" r:id="rId53"/>
    <p:sldId id="277" r:id="rId54"/>
    <p:sldId id="274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7F3E937-2721-410E-A1F8-57DE924D5D3A}" type="datetimeFigureOut">
              <a:rPr lang="fa-IR" smtClean="0"/>
              <a:pPr/>
              <a:t>1440/09/04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9682422-6363-4791-97EC-7AD8FCF9D9A6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38189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a-IR" smtClean="0"/>
          </a:p>
        </p:txBody>
      </p:sp>
      <p:sp>
        <p:nvSpPr>
          <p:cNvPr id="39940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fld id="{27ED590B-E785-4A28-AB91-2D69AD0EE143}" type="datetime1">
              <a:rPr lang="en-US" smtClean="0"/>
              <a:pPr/>
              <a:t>5/8/2019</a:t>
            </a:fld>
            <a:endParaRPr lang="fa-IR" smtClean="0"/>
          </a:p>
        </p:txBody>
      </p:sp>
    </p:spTree>
    <p:extLst>
      <p:ext uri="{BB962C8B-B14F-4D97-AF65-F5344CB8AC3E}">
        <p14:creationId xmlns:p14="http://schemas.microsoft.com/office/powerpoint/2010/main" val="1147135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82422-6363-4791-97EC-7AD8FCF9D9A6}" type="slidenum">
              <a:rPr lang="fa-IR" smtClean="0"/>
              <a:pPr/>
              <a:t>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50414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222212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8734BF29-C597-4B8A-956C-B4B2BFD20C68}" type="datetime1">
              <a:rPr lang="en-US" smtClean="0"/>
              <a:pPr eaLnBrk="1" hangingPunct="1"/>
              <a:t>5/8/2019</a:t>
            </a:fld>
            <a:endParaRPr lang="fa-IR" smtClean="0"/>
          </a:p>
        </p:txBody>
      </p:sp>
    </p:spTree>
    <p:extLst>
      <p:ext uri="{BB962C8B-B14F-4D97-AF65-F5344CB8AC3E}">
        <p14:creationId xmlns:p14="http://schemas.microsoft.com/office/powerpoint/2010/main" val="2957004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215517-B484-4BB6-BF5F-6A760E6759E5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997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8C942-FC1E-4010-AD98-A8550311B6F4}" type="datetime1">
              <a:rPr lang="en-US" smtClean="0"/>
              <a:t>5/8/2019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A7F93-944A-4A83-B280-33E23431AB94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50" name="Picture 2" descr="Image result for â«Ø¢Ø±Ù Ø¯Ø§ÙØ´Ú¯Ø§Ù Ø¹ÙÙÙ Ú©Ø´Ø§ÙØ±Ø²Û Ù ÙÙØ§Ø¨Ø¹ Ø·Ø¨ÛØ¹Û Ø³Ø§Ø±Ûâ¬â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23999" cy="152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7250-CC7E-493D-B55D-FE5DA55A46AD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4C340-5C01-4782-B6C0-7B59B7AA025B}" type="datetime1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7E66A-1D42-47FA-842C-3CBC67D98F8D}" type="datetime1">
              <a:rPr lang="en-US" smtClean="0"/>
              <a:t>5/8/2019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5CC85-3DA4-4F6D-9C35-402F87F1A57C}" type="datetime1">
              <a:rPr lang="en-US" smtClean="0"/>
              <a:t>5/8/2019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834C4-475C-45E9-9A5E-FDEABE1FB50C}" type="datetime1">
              <a:rPr lang="en-US" smtClean="0"/>
              <a:t>5/8/2019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FD839-FED9-4C38-ACBC-A08173641EDC}" type="datetime1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D78DF-CA3C-42BE-AB0D-0214B0E7EB36}" type="datetime1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4800-E10B-4021-903B-E2AB9BE0A171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4A848-CAAD-4DC3-8519-5E6C289081FA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292FE88-C119-4623-9C4F-D56881C4292C}" type="datetime1">
              <a:rPr lang="en-US" smtClean="0"/>
              <a:t>5/8/2019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c.nahad.ir/index.php/samen/homepage/?siteid=76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1676400" y="54114"/>
            <a:ext cx="5638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rtl="1"/>
            <a:r>
              <a:rPr lang="fa-IR" sz="4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IranNastaliq" pitchFamily="18" charset="0"/>
                <a:cs typeface="B Titr" pitchFamily="2" charset="-78"/>
              </a:rPr>
              <a:t>{   بسم الله </a:t>
            </a:r>
            <a:r>
              <a:rPr lang="fa-IR" sz="4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IranNastaliq" pitchFamily="18" charset="0"/>
                <a:cs typeface="B Titr" pitchFamily="2" charset="-78"/>
              </a:rPr>
              <a:t>الرحمن الرحيم  </a:t>
            </a:r>
            <a:r>
              <a:rPr lang="fa-IR" sz="4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IranNastaliq" pitchFamily="18" charset="0"/>
                <a:cs typeface="B Titr" pitchFamily="2" charset="-78"/>
              </a:rPr>
              <a:t>}</a:t>
            </a:r>
          </a:p>
        </p:txBody>
      </p:sp>
      <p:sp>
        <p:nvSpPr>
          <p:cNvPr id="6148" name="Subtitle 2"/>
          <p:cNvSpPr>
            <a:spLocks noGrp="1"/>
          </p:cNvSpPr>
          <p:nvPr>
            <p:ph type="subTitle" idx="1"/>
          </p:nvPr>
        </p:nvSpPr>
        <p:spPr>
          <a:xfrm>
            <a:off x="2057400" y="3605276"/>
            <a:ext cx="6629399" cy="2643123"/>
          </a:xfrm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anchor="ctr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R="0" algn="ctr">
              <a:lnSpc>
                <a:spcPct val="90000"/>
              </a:lnSpc>
              <a:spcBef>
                <a:spcPct val="0"/>
              </a:spcBef>
            </a:pPr>
            <a:r>
              <a:rPr lang="fa-IR" sz="3600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كارگاه </a:t>
            </a:r>
            <a:r>
              <a:rPr lang="fa-IR" sz="3600" dirty="0" smtClean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دانش‌افزايي </a:t>
            </a:r>
            <a:r>
              <a:rPr lang="fa-IR" sz="3600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و </a:t>
            </a:r>
            <a:r>
              <a:rPr lang="fa-IR" sz="3600" dirty="0" smtClean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توانمندسازی</a:t>
            </a:r>
          </a:p>
          <a:p>
            <a:pPr marR="0" algn="ctr">
              <a:lnSpc>
                <a:spcPct val="90000"/>
              </a:lnSpc>
              <a:spcBef>
                <a:spcPct val="0"/>
              </a:spcBef>
            </a:pPr>
            <a:r>
              <a:rPr lang="fa-IR" sz="3600" dirty="0" smtClean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 </a:t>
            </a:r>
            <a:r>
              <a:rPr lang="fa-IR" sz="3600" dirty="0">
                <a:solidFill>
                  <a:schemeClr val="accent6">
                    <a:lumMod val="50000"/>
                  </a:schemeClr>
                </a:solidFill>
                <a:cs typeface="B Nazanin" pitchFamily="2" charset="-78"/>
              </a:rPr>
              <a:t>اعضای هیئت علمی با موضوع </a:t>
            </a:r>
            <a:endParaRPr lang="fa-IR" sz="3600" dirty="0" smtClean="0">
              <a:solidFill>
                <a:schemeClr val="accent6">
                  <a:lumMod val="50000"/>
                </a:schemeClr>
              </a:solidFill>
              <a:cs typeface="B Nazanin" pitchFamily="2" charset="-78"/>
            </a:endParaRPr>
          </a:p>
          <a:p>
            <a:r>
              <a:rPr lang="fa-IR" sz="36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B Nazanin" pitchFamily="2" charset="-78"/>
              </a:rPr>
              <a:t>مهارتی ، </a:t>
            </a:r>
            <a:r>
              <a:rPr lang="ar-SA" sz="36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B Nazanin" pitchFamily="2" charset="-78"/>
              </a:rPr>
              <a:t>معرفتی</a:t>
            </a:r>
            <a:r>
              <a:rPr lang="ar-SA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B Nazanin" pitchFamily="2" charset="-78"/>
              </a:rPr>
              <a:t>، فرهنگی و سیاسی</a:t>
            </a:r>
            <a:endParaRPr lang="en-US" sz="36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B Nazanin" pitchFamily="2" charset="-78"/>
            </a:endParaRPr>
          </a:p>
          <a:p>
            <a:pPr marR="0" algn="ctr">
              <a:lnSpc>
                <a:spcPct val="90000"/>
              </a:lnSpc>
              <a:spcBef>
                <a:spcPct val="0"/>
              </a:spcBef>
            </a:pPr>
            <a:r>
              <a:rPr lang="fa-IR" sz="36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B Nazanin" pitchFamily="2" charset="-78"/>
              </a:rPr>
              <a:t>و ...</a:t>
            </a:r>
            <a:endParaRPr lang="ar-SA" sz="3600" b="1" dirty="0" smtClean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B Nazanin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614" y="4288946"/>
            <a:ext cx="2157186" cy="98488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marR="0" algn="ctr" rtl="1">
              <a:lnSpc>
                <a:spcPct val="90000"/>
              </a:lnSpc>
              <a:spcBef>
                <a:spcPct val="0"/>
              </a:spcBef>
            </a:pPr>
            <a:r>
              <a:rPr lang="fa-IR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B Nazanin" pitchFamily="2" charset="-78"/>
              </a:rPr>
              <a:t>دفتر هم‌اندیشی استادان و نخبگان دانشگاه علوم کشاورزی و منابع طبیعی ساری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77537" y="2813094"/>
            <a:ext cx="59259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3200" b="1" dirty="0" smtClean="0">
                <a:ln w="1905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راهنمای شرکت در دوره مجازی</a:t>
            </a:r>
            <a:endParaRPr lang="fa-IR" sz="2800" b="1" dirty="0" smtClean="0">
              <a:ln w="1905">
                <a:solidFill>
                  <a:schemeClr val="accent4">
                    <a:lumMod val="50000"/>
                  </a:schemeClr>
                </a:solidFill>
              </a:ln>
              <a:solidFill>
                <a:schemeClr val="bg1">
                  <a:lumMod val="85000"/>
                  <a:lumOff val="1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26" name="Picture 2" descr="http://ec.nahad.ir/uploads/62a903519a0750919da1db12a53bb67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05276"/>
            <a:ext cx="627290" cy="62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5021" y="836965"/>
            <a:ext cx="9144000" cy="1793743"/>
          </a:xfrm>
          <a:prstGeom prst="rect">
            <a:avLst/>
          </a:prstGeom>
        </p:spPr>
      </p:pic>
      <p:pic>
        <p:nvPicPr>
          <p:cNvPr id="1032" name="Picture 8" descr="http://sari.nahad.ir/uploads/%D9%87%D8%AF%D8%B1_670816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03" t="-4358" r="10203" b="18164"/>
          <a:stretch/>
        </p:blipFill>
        <p:spPr bwMode="auto">
          <a:xfrm>
            <a:off x="7747379" y="762000"/>
            <a:ext cx="1371600" cy="186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â«Ø¢Ø±Ù Ø¯Ø§ÙØ´Ú¯Ø§Ù Ø¹ÙÙÙ Ú©Ø´Ø§ÙØ±Ø²Û Ù ÙÙØ§Ø¨Ø¹ Ø·Ø¨ÛØ¹Û Ø³Ø§Ø±Ûâ¬â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819435"/>
            <a:ext cx="1811273" cy="181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0914" y="3123952"/>
            <a:ext cx="40821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yon.ir/okmt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19033" y="2292212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8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اول: </a:t>
            </a:r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مراجعه به سامانه اختصاصی آموزش مجازی استادان و نخبگان دانشگاه علوم کشاورزی و منابع طبیعی ساری به آدرس: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0914" y="3770283"/>
            <a:ext cx="849448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و یا آدرس: </a:t>
            </a:r>
          </a:p>
          <a:p>
            <a:pPr marR="0" algn="r" rtl="1"/>
            <a:endParaRPr lang="fa-IR" sz="20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  <a:p>
            <a:pPr marR="0"/>
            <a:r>
              <a:rPr lang="en-US" sz="3600" dirty="0">
                <a:latin typeface="Times New Roman" pitchFamily="18" charset="0"/>
                <a:cs typeface="Times New Roman" pitchFamily="18" charset="0"/>
                <a:hlinkClick r:id="rId3"/>
              </a:rPr>
              <a:t>http://ec.nahad.ir/index.php/samen/homepage/?siteid=768</a:t>
            </a:r>
            <a:endParaRPr lang="fa-IR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59" y="2140803"/>
            <a:ext cx="8665912" cy="4336197"/>
          </a:xfrm>
          <a:prstGeom prst="rect">
            <a:avLst/>
          </a:prstGeom>
        </p:spPr>
      </p:pic>
      <p:sp>
        <p:nvSpPr>
          <p:cNvPr id="2" name="Frame 1"/>
          <p:cNvSpPr/>
          <p:nvPr/>
        </p:nvSpPr>
        <p:spPr>
          <a:xfrm>
            <a:off x="1760363" y="1905000"/>
            <a:ext cx="2667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5410200" y="2362200"/>
            <a:ext cx="2286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76400" y="512502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8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اول: </a:t>
            </a:r>
            <a:r>
              <a:rPr lang="fa-IR" sz="20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مراجعه به سامانه اختصاصی آموزش مجازی استادان و نخبگان دانشگاه علوم کشاورزی و منابع طبیعی ساری به آدرس:</a:t>
            </a:r>
          </a:p>
        </p:txBody>
      </p:sp>
      <p:sp>
        <p:nvSpPr>
          <p:cNvPr id="3" name="Cloud Callout 2"/>
          <p:cNvSpPr/>
          <p:nvPr/>
        </p:nvSpPr>
        <p:spPr>
          <a:xfrm>
            <a:off x="4191000" y="1285875"/>
            <a:ext cx="15240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اول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7717971" y="1674586"/>
            <a:ext cx="15240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اول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1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09" y="2433714"/>
            <a:ext cx="8286901" cy="4146550"/>
          </a:xfrm>
          <a:prstGeom prst="rect">
            <a:avLst/>
          </a:prstGeom>
        </p:spPr>
      </p:pic>
      <p:sp>
        <p:nvSpPr>
          <p:cNvPr id="6" name="Frame 5"/>
          <p:cNvSpPr/>
          <p:nvPr/>
        </p:nvSpPr>
        <p:spPr>
          <a:xfrm>
            <a:off x="6930571" y="4328881"/>
            <a:ext cx="762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5443" y="887746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دوم: انتخاب گزینه ثبت نام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7828642" y="3671656"/>
            <a:ext cx="1315357" cy="657225"/>
          </a:xfrm>
          <a:prstGeom prst="cloudCallout">
            <a:avLst>
              <a:gd name="adj1" fmla="val -88557"/>
              <a:gd name="adj2" fmla="val 53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دوم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9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752600"/>
            <a:ext cx="772537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2743200" y="4648200"/>
            <a:ext cx="3352800" cy="11430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5443" y="1152465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سوم: ورود کد ملی و آغاز مراحل ثبت نام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6096000" y="4319587"/>
            <a:ext cx="15240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سوم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97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52575"/>
            <a:ext cx="8737178" cy="4912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5422478" y="2362200"/>
            <a:ext cx="2286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5443" y="976342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چهارم: ایجاد حساب کاربری و وارد نمودن مشخصات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7620000" y="1971675"/>
            <a:ext cx="15240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چهارم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7" name="Frame 6"/>
          <p:cNvSpPr/>
          <p:nvPr/>
        </p:nvSpPr>
        <p:spPr>
          <a:xfrm>
            <a:off x="4279478" y="3047999"/>
            <a:ext cx="3340522" cy="3416839"/>
          </a:xfrm>
          <a:prstGeom prst="frame">
            <a:avLst>
              <a:gd name="adj1" fmla="val 5548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7634514" y="4071979"/>
            <a:ext cx="15240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چهارم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0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7543800" cy="4241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5544457" y="3539429"/>
            <a:ext cx="2286000" cy="1627656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75443" y="976342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پنجم: ورود به سامانه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7828643" y="3048000"/>
            <a:ext cx="15240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پنجم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9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371" y="2057400"/>
            <a:ext cx="7315200" cy="4112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rame 4"/>
          <p:cNvSpPr/>
          <p:nvPr/>
        </p:nvSpPr>
        <p:spPr>
          <a:xfrm>
            <a:off x="5791200" y="2895600"/>
            <a:ext cx="762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75443" y="976342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ششم: مشاهده لیست دوره‌هادر بخش </a:t>
            </a:r>
            <a:r>
              <a:rPr lang="fa-IR" sz="2000" b="1" u="sng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دوره‌های من</a:t>
            </a:r>
            <a:endParaRPr lang="fa-IR" b="1" u="sng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7066643" y="2508704"/>
            <a:ext cx="15240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ششم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2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52575"/>
            <a:ext cx="8001000" cy="4498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5410200" y="4381500"/>
            <a:ext cx="2667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5443" y="976342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هفتم: انتخاب دوره کارگاه دانش افزایی و توانمندسازی اعضای هیئت علمی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7828643" y="3861629"/>
            <a:ext cx="15240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هفتم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15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4" y="1777479"/>
            <a:ext cx="7772400" cy="4369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838200" y="4495800"/>
            <a:ext cx="2286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5443" y="976342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هشتم: ورود به دوره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3409043" y="4022270"/>
            <a:ext cx="15240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هشتم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4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67" y="1752600"/>
            <a:ext cx="8606333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3962400" y="3905250"/>
            <a:ext cx="2286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5443" y="976342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نهم: ورود به درس روش کلاسداری نوین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6705600" y="3514725"/>
            <a:ext cx="15240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نهم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14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81828"/>
            <a:ext cx="6553200" cy="3684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rame 4"/>
          <p:cNvSpPr/>
          <p:nvPr/>
        </p:nvSpPr>
        <p:spPr>
          <a:xfrm>
            <a:off x="3810000" y="2362200"/>
            <a:ext cx="2286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15" r="26725" b="30849"/>
          <a:stretch/>
        </p:blipFill>
        <p:spPr bwMode="auto">
          <a:xfrm>
            <a:off x="1346200" y="4615542"/>
            <a:ext cx="4568371" cy="1480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19629" y="965711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دهم: مطالعه نکات مهم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6144986" y="4286929"/>
            <a:ext cx="15240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دهم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9" name="Frame 8"/>
          <p:cNvSpPr/>
          <p:nvPr/>
        </p:nvSpPr>
        <p:spPr>
          <a:xfrm>
            <a:off x="1346200" y="4615541"/>
            <a:ext cx="4798786" cy="1632858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3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71" y="1545318"/>
            <a:ext cx="8229600" cy="4626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4191000" y="2514600"/>
            <a:ext cx="2590800" cy="914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9629" y="965711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یازدهم: ورود به جلسه اول درس و مشاهده ویدئو جلسه اول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6906986" y="2294390"/>
            <a:ext cx="15240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یازدهم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9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00" y="1480457"/>
            <a:ext cx="6912173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587700" y="1676400"/>
            <a:ext cx="7086600" cy="3200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9629" y="965711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یازدهم: ورود به جلسه اول درس و مشاهده ویدئو جلسه اول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6906986" y="2294390"/>
            <a:ext cx="15240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یازدهم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2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7239000" cy="40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rame 4"/>
          <p:cNvSpPr/>
          <p:nvPr/>
        </p:nvSpPr>
        <p:spPr>
          <a:xfrm>
            <a:off x="4419600" y="2743199"/>
            <a:ext cx="2286000" cy="424965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19629" y="609600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دوازدهم: ورود به آزمون اول درس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6906986" y="1938279"/>
            <a:ext cx="1932214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دوازدهم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06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66900"/>
            <a:ext cx="772537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2590800" y="4572000"/>
            <a:ext cx="2286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19629" y="609600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دوازدهم: ورود به آزمون اول درس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4974772" y="4243387"/>
            <a:ext cx="1932214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دوازدهم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6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83" y="1676400"/>
            <a:ext cx="8403034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4648200" y="4541157"/>
            <a:ext cx="762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9629" y="609600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دوازدهم: ورود به آزمون اول درس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5940879" y="4235165"/>
            <a:ext cx="1932214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دوازدهم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9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5000"/>
            <a:ext cx="7620000" cy="4284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2139269" y="3352800"/>
            <a:ext cx="4959804" cy="2202543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9629" y="1109721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سیزدهم: پاسخ به سوالات آزمون اول درس (5 سوال)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6781800" y="3352800"/>
            <a:ext cx="1932214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سیزدهم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78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8267502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2140857" y="4572000"/>
            <a:ext cx="2286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7229" y="1100196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چهاردهم: اتمام آزمون اول درس (5 سوال)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4914801" y="4029075"/>
            <a:ext cx="1932214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چهاردهم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84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86" y="1981200"/>
            <a:ext cx="7996436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67229" y="1100196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پانزدهم: ثبت همه پاسخ‌ها و اتمام آزمون اول درس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5682343" y="5170261"/>
            <a:ext cx="1932214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پانزدهم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6" name="Frame 5"/>
          <p:cNvSpPr/>
          <p:nvPr/>
        </p:nvSpPr>
        <p:spPr>
          <a:xfrm>
            <a:off x="3381829" y="5562600"/>
            <a:ext cx="2286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82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29" y="1752600"/>
            <a:ext cx="813196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67229" y="1100196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پانزدهم: ثبت همه پاسخ‌ها و اتمام آزمون اول درس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5943600" y="4419600"/>
            <a:ext cx="1932214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پانزدهم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6" name="Frame 5"/>
          <p:cNvSpPr/>
          <p:nvPr/>
        </p:nvSpPr>
        <p:spPr>
          <a:xfrm>
            <a:off x="3643086" y="4811939"/>
            <a:ext cx="2286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4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81200"/>
            <a:ext cx="7620000" cy="4284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67229" y="1100196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شانزدهم: مشاهده نتایج آزمون اول درس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6019800" y="3692386"/>
            <a:ext cx="1932214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شانزدهم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6" name="Frame 5"/>
          <p:cNvSpPr/>
          <p:nvPr/>
        </p:nvSpPr>
        <p:spPr>
          <a:xfrm>
            <a:off x="881742" y="4123279"/>
            <a:ext cx="5519057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9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8692160" cy="4886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90600" y="1020851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هفدهم: امکان شرکت مجدد در آزمون اول در صورت تمایل به کسب نمره بالاتر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5103585" y="4890861"/>
            <a:ext cx="1932214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هفدهم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6" name="Frame 5"/>
          <p:cNvSpPr/>
          <p:nvPr/>
        </p:nvSpPr>
        <p:spPr>
          <a:xfrm>
            <a:off x="2803071" y="5283200"/>
            <a:ext cx="2286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7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71" y="1752600"/>
            <a:ext cx="7996435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4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70" y="1752600"/>
            <a:ext cx="7674545" cy="431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5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29" y="1752600"/>
            <a:ext cx="7905750" cy="4444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2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7981950" cy="448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9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86" y="1828800"/>
            <a:ext cx="7677150" cy="4316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2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1676400"/>
            <a:ext cx="8743950" cy="4916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67229" y="1100196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هجدهم: مشاهده نتایج تکرار مجدد آزمون اول درس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6019800" y="3692386"/>
            <a:ext cx="1932214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هجدهم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6" name="Frame 5"/>
          <p:cNvSpPr/>
          <p:nvPr/>
        </p:nvSpPr>
        <p:spPr>
          <a:xfrm>
            <a:off x="1143000" y="4419600"/>
            <a:ext cx="5519057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48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8487743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67229" y="1100196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نوزدهم: ورود به جلسه دوم درس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7216322" y="3363773"/>
            <a:ext cx="1932214" cy="657225"/>
          </a:xfrm>
          <a:prstGeom prst="cloudCallout">
            <a:avLst>
              <a:gd name="adj1" fmla="val -50786"/>
              <a:gd name="adj2" fmla="val 1088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نوزدهم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6" name="Frame 5"/>
          <p:cNvSpPr/>
          <p:nvPr/>
        </p:nvSpPr>
        <p:spPr>
          <a:xfrm>
            <a:off x="6781800" y="4347658"/>
            <a:ext cx="201567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4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7924800" cy="4455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ame 3"/>
          <p:cNvSpPr/>
          <p:nvPr/>
        </p:nvSpPr>
        <p:spPr>
          <a:xfrm>
            <a:off x="4038600" y="3152593"/>
            <a:ext cx="2590800" cy="914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9629" y="965711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بیستم: ورود به جلسه دوم درس و مشاهده ویدئو جلسه دوم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6906986" y="3029401"/>
            <a:ext cx="15240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بیستم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26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39686"/>
            <a:ext cx="8210550" cy="4616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19629" y="965711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بیستم: ورود به جلسه دوم درس و مشاهده ویدئو جلسه دوم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6810829" y="2951615"/>
            <a:ext cx="15240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بیستم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89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29" y="1752600"/>
            <a:ext cx="7860902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19629" y="1017934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بیست و یکم: ورود به آزمون دوم درس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6858000" y="3352800"/>
            <a:ext cx="2438400" cy="1006187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بیست و یکم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6" name="Frame 5"/>
          <p:cNvSpPr/>
          <p:nvPr/>
        </p:nvSpPr>
        <p:spPr>
          <a:xfrm>
            <a:off x="5105400" y="4175846"/>
            <a:ext cx="1295400" cy="319954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0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785257"/>
            <a:ext cx="8267700" cy="4648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19629" y="1017934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بیست و یکم: ورود به آزمون دوم درس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4876800" y="3992706"/>
            <a:ext cx="2438400" cy="1006187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بیست و یکم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6" name="Frame 5"/>
          <p:cNvSpPr/>
          <p:nvPr/>
        </p:nvSpPr>
        <p:spPr>
          <a:xfrm>
            <a:off x="3124200" y="4815752"/>
            <a:ext cx="1295400" cy="319954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0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752600"/>
            <a:ext cx="8191500" cy="460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19629" y="1017934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بیست و یکم: ورود به آزمون دوم درس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6241143" y="3818199"/>
            <a:ext cx="2438400" cy="1006187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بیست و یکم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6" name="Frame 5"/>
          <p:cNvSpPr/>
          <p:nvPr/>
        </p:nvSpPr>
        <p:spPr>
          <a:xfrm>
            <a:off x="4488543" y="4641245"/>
            <a:ext cx="1295400" cy="319954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24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57" y="1676400"/>
            <a:ext cx="813196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rame 4"/>
          <p:cNvSpPr/>
          <p:nvPr/>
        </p:nvSpPr>
        <p:spPr>
          <a:xfrm>
            <a:off x="2088639" y="3316514"/>
            <a:ext cx="4959804" cy="2202543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19629" y="1109721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بیست و دوم: پاسخ به سوالات آزمون دوم درس (5 سوال)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6781800" y="3352800"/>
            <a:ext cx="2362200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بیست و دوم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8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77975"/>
            <a:ext cx="8739446" cy="4913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rame 4"/>
          <p:cNvSpPr/>
          <p:nvPr/>
        </p:nvSpPr>
        <p:spPr>
          <a:xfrm>
            <a:off x="2140857" y="4800600"/>
            <a:ext cx="2286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7229" y="1100196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بیست و سوم: اتمام آزمون دوم درس (5 سوال)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4914800" y="4257675"/>
            <a:ext cx="2324199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بیست و سوم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8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0486"/>
            <a:ext cx="8820150" cy="4958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67229" y="990600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بیست و چهارم: ثبت همه پاسخ‌ها و اتمام آزمون دوم درس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5682342" y="5060665"/>
            <a:ext cx="2500087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بیست و چهارم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6" name="Frame 5"/>
          <p:cNvSpPr/>
          <p:nvPr/>
        </p:nvSpPr>
        <p:spPr>
          <a:xfrm>
            <a:off x="3381829" y="5453004"/>
            <a:ext cx="2286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8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98" y="1905000"/>
            <a:ext cx="8267502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67229" y="990600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بیست و چهارم: ثبت همه پاسخ‌ها و اتمام آزمون دوم درس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6172200" y="4648200"/>
            <a:ext cx="2500087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بیست و چهارم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6" name="Frame 5"/>
          <p:cNvSpPr/>
          <p:nvPr/>
        </p:nvSpPr>
        <p:spPr>
          <a:xfrm>
            <a:off x="3871687" y="5040539"/>
            <a:ext cx="2286000" cy="533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1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267501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867229" y="990600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بیست و پنجم: تکرار مراحل مشاهده ویدئو و پاسخ به سوالات جلسه سوم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6662056" y="2590800"/>
            <a:ext cx="2500087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بیست و پنجم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7" name="Frame 6"/>
          <p:cNvSpPr/>
          <p:nvPr/>
        </p:nvSpPr>
        <p:spPr>
          <a:xfrm>
            <a:off x="4191000" y="2819400"/>
            <a:ext cx="2286000" cy="1752600"/>
          </a:xfrm>
          <a:prstGeom prst="frame">
            <a:avLst>
              <a:gd name="adj1" fmla="val 8359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08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80029"/>
            <a:ext cx="8591550" cy="483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67229" y="990600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گام بیست و ششم: شرکت در آزمون نهایی (10 سوال)</a:t>
            </a:r>
            <a:endParaRPr lang="fa-IR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6317343" y="3352273"/>
            <a:ext cx="2500087" cy="657225"/>
          </a:xfrm>
          <a:prstGeom prst="cloudCallout">
            <a:avLst>
              <a:gd name="adj1" fmla="val -80833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گام بیست و ششم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6" name="Frame 5"/>
          <p:cNvSpPr/>
          <p:nvPr/>
        </p:nvSpPr>
        <p:spPr>
          <a:xfrm>
            <a:off x="4067628" y="4022652"/>
            <a:ext cx="2561771" cy="701748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26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8538568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1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8058150" cy="4530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6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87286"/>
            <a:ext cx="7860903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4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29" y="1683657"/>
            <a:ext cx="8591550" cy="483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1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57" y="1712686"/>
            <a:ext cx="8383672" cy="4713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33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76400"/>
            <a:ext cx="8286750" cy="4659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6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8591550" cy="483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67229" y="576232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مراحل دریافت گواهی نامه</a:t>
            </a:r>
            <a:endParaRPr lang="fa-IR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6932385" y="2438400"/>
            <a:ext cx="1754415" cy="657225"/>
          </a:xfrm>
          <a:prstGeom prst="cloudCallout">
            <a:avLst>
              <a:gd name="adj1" fmla="val 5206"/>
              <a:gd name="adj2" fmla="val 978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مرحله اول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6" name="Frame 5"/>
          <p:cNvSpPr/>
          <p:nvPr/>
        </p:nvSpPr>
        <p:spPr>
          <a:xfrm>
            <a:off x="6666592" y="3429000"/>
            <a:ext cx="2286000" cy="9144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67229" y="1232294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مرحله اول: ورود مجدد به سامانه</a:t>
            </a:r>
            <a:endParaRPr lang="fa-IR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8" name="Frame 7"/>
          <p:cNvSpPr/>
          <p:nvPr/>
        </p:nvSpPr>
        <p:spPr>
          <a:xfrm>
            <a:off x="1828800" y="1676400"/>
            <a:ext cx="3124200" cy="6096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3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7239000" cy="40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loud Callout 3"/>
          <p:cNvSpPr/>
          <p:nvPr/>
        </p:nvSpPr>
        <p:spPr>
          <a:xfrm>
            <a:off x="5562600" y="2438398"/>
            <a:ext cx="1754415" cy="657225"/>
          </a:xfrm>
          <a:prstGeom prst="cloudCallout">
            <a:avLst>
              <a:gd name="adj1" fmla="val -79178"/>
              <a:gd name="adj2" fmla="val 33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مرحله دوم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5" name="Frame 4"/>
          <p:cNvSpPr/>
          <p:nvPr/>
        </p:nvSpPr>
        <p:spPr>
          <a:xfrm>
            <a:off x="4114800" y="2767012"/>
            <a:ext cx="1066800" cy="457200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7229" y="1232294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مرحله دوم: ورود به بخش </a:t>
            </a:r>
            <a:r>
              <a:rPr lang="fa-IR" sz="2000" b="1" u="sng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گواهینامه‌های من</a:t>
            </a:r>
            <a:endParaRPr lang="fa-IR" b="1" u="sng" dirty="0" smtClean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14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8192407" cy="460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loud Callout 3"/>
          <p:cNvSpPr/>
          <p:nvPr/>
        </p:nvSpPr>
        <p:spPr>
          <a:xfrm>
            <a:off x="6076948" y="2394288"/>
            <a:ext cx="1754415" cy="657225"/>
          </a:xfrm>
          <a:prstGeom prst="cloudCallout">
            <a:avLst>
              <a:gd name="adj1" fmla="val -78351"/>
              <a:gd name="adj2" fmla="val 359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مرحله سوم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5" name="Frame 4"/>
          <p:cNvSpPr/>
          <p:nvPr/>
        </p:nvSpPr>
        <p:spPr>
          <a:xfrm>
            <a:off x="3562803" y="2767011"/>
            <a:ext cx="2286000" cy="328613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7229" y="1232294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مرحله سوم: انتخاب گواهینامه های دورهای فرهنگی مهارتی</a:t>
            </a:r>
            <a:endParaRPr lang="fa-IR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2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8192407" cy="460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loud Callout 3"/>
          <p:cNvSpPr/>
          <p:nvPr/>
        </p:nvSpPr>
        <p:spPr>
          <a:xfrm>
            <a:off x="2909657" y="4536281"/>
            <a:ext cx="1754415" cy="657225"/>
          </a:xfrm>
          <a:prstGeom prst="cloudCallout">
            <a:avLst>
              <a:gd name="adj1" fmla="val -78351"/>
              <a:gd name="adj2" fmla="val 359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مرحله چهارم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5" name="Frame 4"/>
          <p:cNvSpPr/>
          <p:nvPr/>
        </p:nvSpPr>
        <p:spPr>
          <a:xfrm>
            <a:off x="1524000" y="5029200"/>
            <a:ext cx="1295400" cy="328613"/>
          </a:xfrm>
          <a:prstGeom prst="fram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7228" y="1232294"/>
            <a:ext cx="81243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مرحله چهارم: دریافت فایل گواهینامه </a:t>
            </a:r>
            <a:r>
              <a:rPr lang="fa-IR" sz="20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کارگاه دانش افزایی و توانمدسازی اعضای هیئت علمی</a:t>
            </a:r>
            <a:endParaRPr lang="fa-IR" b="1" dirty="0" smtClean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5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>
            <a:off x="7389585" y="1016304"/>
            <a:ext cx="1754415" cy="657225"/>
          </a:xfrm>
          <a:prstGeom prst="cloudCallout">
            <a:avLst>
              <a:gd name="adj1" fmla="val -26231"/>
              <a:gd name="adj2" fmla="val 1397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Nazanin" pitchFamily="2" charset="-78"/>
              </a:rPr>
              <a:t>مرحله پنجم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1016304"/>
            <a:ext cx="7315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 rtl="1"/>
            <a:r>
              <a:rPr lang="fa-IR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B Nazanin" pitchFamily="2" charset="-78"/>
              </a:rPr>
              <a:t>مرحله پنجم: دریافت و پرینت گواهینامه</a:t>
            </a:r>
            <a:endParaRPr lang="fa-IR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84354"/>
            <a:ext cx="7010400" cy="49573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0800" y="4038600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dirty="0" smtClean="0">
                <a:cs typeface="2  Titr" panose="00000700000000000000" pitchFamily="2" charset="-78"/>
              </a:rPr>
              <a:t>درج کامل اطلاعات شرکتکننده کد ملی و نام دوره و ساعات دوره</a:t>
            </a:r>
          </a:p>
          <a:p>
            <a:pPr algn="ctr" rtl="1"/>
            <a:r>
              <a:rPr lang="fa-IR" dirty="0" smtClean="0">
                <a:cs typeface="2  Titr" panose="00000700000000000000" pitchFamily="2" charset="-78"/>
              </a:rPr>
              <a:t>به همراه کد الکترونیک اعتبار سنجی گواهینامه </a:t>
            </a:r>
            <a:endParaRPr lang="en-US" dirty="0"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420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05200" y="838200"/>
            <a:ext cx="5181600" cy="3970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fa-IR" sz="3600" dirty="0">
                <a:solidFill>
                  <a:schemeClr val="accent1">
                    <a:lumMod val="75000"/>
                  </a:schemeClr>
                </a:solidFill>
                <a:cs typeface="B Davat" pitchFamily="2" charset="-78"/>
              </a:rPr>
              <a:t>خدايا : </a:t>
            </a:r>
          </a:p>
          <a:p>
            <a:pPr algn="ctr">
              <a:defRPr/>
            </a:pPr>
            <a:r>
              <a:rPr lang="fa-IR" sz="3600" dirty="0">
                <a:solidFill>
                  <a:schemeClr val="accent1">
                    <a:lumMod val="75000"/>
                  </a:schemeClr>
                </a:solidFill>
                <a:cs typeface="B Davat" pitchFamily="2" charset="-78"/>
              </a:rPr>
              <a:t>من در کلبه‌ فقيرانه خود چيزي را دارم </a:t>
            </a:r>
          </a:p>
          <a:p>
            <a:pPr algn="ctr">
              <a:defRPr/>
            </a:pPr>
            <a:r>
              <a:rPr lang="fa-IR" sz="3600" dirty="0">
                <a:solidFill>
                  <a:schemeClr val="accent1">
                    <a:lumMod val="75000"/>
                  </a:schemeClr>
                </a:solidFill>
                <a:cs typeface="B Davat" pitchFamily="2" charset="-78"/>
              </a:rPr>
              <a:t>     که تو در عرش کبريايي خود نداري.</a:t>
            </a:r>
          </a:p>
          <a:p>
            <a:pPr algn="ctr">
              <a:defRPr/>
            </a:pPr>
            <a:r>
              <a:rPr lang="fa-IR" sz="3600" dirty="0">
                <a:solidFill>
                  <a:schemeClr val="accent1">
                    <a:lumMod val="75000"/>
                  </a:schemeClr>
                </a:solidFill>
                <a:cs typeface="B Davat" pitchFamily="2" charset="-78"/>
              </a:rPr>
              <a:t> من چون تويي دارم !</a:t>
            </a:r>
          </a:p>
          <a:p>
            <a:pPr algn="ctr">
              <a:defRPr/>
            </a:pPr>
            <a:r>
              <a:rPr lang="fa-IR" sz="3600" dirty="0">
                <a:solidFill>
                  <a:schemeClr val="accent1">
                    <a:lumMod val="75000"/>
                  </a:schemeClr>
                </a:solidFill>
                <a:cs typeface="B Davat" pitchFamily="2" charset="-78"/>
              </a:rPr>
              <a:t>   و تو چون خود نداري !</a:t>
            </a:r>
            <a:endParaRPr lang="en-US" sz="3600" dirty="0">
              <a:solidFill>
                <a:schemeClr val="accent1">
                  <a:lumMod val="75000"/>
                </a:schemeClr>
              </a:solidFill>
              <a:cs typeface="B Davat" pitchFamily="2" charset="-78"/>
            </a:endParaRPr>
          </a:p>
        </p:txBody>
      </p:sp>
      <p:pic>
        <p:nvPicPr>
          <p:cNvPr id="15364" name="Picture 4" descr="D:\Documents and Settings\moein\Desktop\M.Sc\term2\QM\seminar\search\1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1" y="2819400"/>
            <a:ext cx="4280899" cy="3048000"/>
          </a:xfrm>
          <a:prstGeom prst="rect">
            <a:avLst/>
          </a:prstGeom>
          <a:noFill/>
          <a:ln>
            <a:noFill/>
          </a:ln>
          <a:effectLst>
            <a:outerShdw blurRad="50800" dist="50800" algn="ctr" rotWithShape="0">
              <a:srgbClr val="000000">
                <a:alpha val="43137"/>
              </a:srgbClr>
            </a:outerShdw>
          </a:effectLst>
          <a:scene3d>
            <a:camera prst="isometricOffAxis2Right">
              <a:rot lat="1200000" lon="19200000" rev="0"/>
            </a:camera>
            <a:lightRig rig="twoPt" dir="t"/>
          </a:scene3d>
          <a:sp3d extrusionH="152400" prstMaterial="matte">
            <a:bevelT h="177800" prst="slope"/>
            <a:bevelB h="177800"/>
          </a:sp3d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E00711-8BFC-4E16-8A39-C54C8CEC2E64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38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224258" name="Picture 2" descr="C:\Documents and Settings\Administrator\Desktop\images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55784" cy="6858000"/>
          </a:xfrm>
          <a:prstGeom prst="rect">
            <a:avLst/>
          </a:prstGeom>
          <a:noFill/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33400" y="4724400"/>
            <a:ext cx="8001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90000" dir="5400000" sy="-100000" algn="bl" rotWithShape="0"/>
          </a:effectLst>
        </p:spPr>
        <p:txBody>
          <a:bodyPr wrap="square" anchor="ctr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rtl="1"/>
            <a:r>
              <a:rPr lang="fa-IR" sz="60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ea typeface="Nazanin" pitchFamily="2" charset="-78"/>
                <a:cs typeface="B Nazanin" pitchFamily="2" charset="-78"/>
              </a:rPr>
              <a:t>با تشکر از توجه شما</a:t>
            </a:r>
            <a:endParaRPr lang="en-US" sz="6000" b="1" cap="all" dirty="0">
              <a:ln/>
              <a:solidFill>
                <a:srgbClr val="00206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ea typeface="Nazanin" pitchFamily="2" charset="-78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614</TotalTime>
  <Words>714</Words>
  <Application>Microsoft Office PowerPoint</Application>
  <PresentationFormat>On-screen Show (4:3)</PresentationFormat>
  <Paragraphs>159</Paragraphs>
  <Slides>54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6" baseType="lpstr">
      <vt:lpstr>2  Titr</vt:lpstr>
      <vt:lpstr>Arial</vt:lpstr>
      <vt:lpstr>B Davat</vt:lpstr>
      <vt:lpstr>B Nazanin</vt:lpstr>
      <vt:lpstr>B Titr</vt:lpstr>
      <vt:lpstr>Calibri</vt:lpstr>
      <vt:lpstr>Constantia</vt:lpstr>
      <vt:lpstr>IranNastaliq</vt:lpstr>
      <vt:lpstr>Nazanin</vt:lpstr>
      <vt:lpstr>Times New Roman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Toranj computer</dc:creator>
  <cp:lastModifiedBy>HoseinRostami</cp:lastModifiedBy>
  <cp:revision>99</cp:revision>
  <dcterms:created xsi:type="dcterms:W3CDTF">2006-08-16T00:00:00Z</dcterms:created>
  <dcterms:modified xsi:type="dcterms:W3CDTF">2019-05-08T04:20:06Z</dcterms:modified>
</cp:coreProperties>
</file>